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76" r:id="rId4"/>
    <p:sldId id="283" r:id="rId5"/>
    <p:sldId id="277" r:id="rId6"/>
    <p:sldId id="261" r:id="rId7"/>
    <p:sldId id="275" r:id="rId8"/>
    <p:sldId id="278" r:id="rId9"/>
    <p:sldId id="285" r:id="rId10"/>
    <p:sldId id="284" r:id="rId11"/>
    <p:sldId id="286" r:id="rId12"/>
    <p:sldId id="267" r:id="rId13"/>
    <p:sldId id="287" r:id="rId14"/>
    <p:sldId id="289" r:id="rId15"/>
    <p:sldId id="290" r:id="rId16"/>
    <p:sldId id="291" r:id="rId17"/>
    <p:sldId id="292" r:id="rId18"/>
    <p:sldId id="294" r:id="rId19"/>
    <p:sldId id="293" r:id="rId20"/>
    <p:sldId id="297" r:id="rId21"/>
    <p:sldId id="295" r:id="rId22"/>
    <p:sldId id="270" r:id="rId23"/>
    <p:sldId id="296"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763"/>
    <p:restoredTop sz="94643"/>
  </p:normalViewPr>
  <p:slideViewPr>
    <p:cSldViewPr snapToGrid="0" snapToObjects="1">
      <p:cViewPr varScale="1">
        <p:scale>
          <a:sx n="117" d="100"/>
          <a:sy n="117" d="100"/>
        </p:scale>
        <p:origin x="464"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GB"/>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3/29/20</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GB"/>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ncho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GB"/>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3/29/20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GB"/>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3/29/20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GB"/>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3/29/20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3/29/20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3/29/20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GB"/>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3/29/20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3/29/20</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3/29/20</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DD8AFD-BE10-414D-81F4-94B21BE01629}"/>
              </a:ext>
            </a:extLst>
          </p:cNvPr>
          <p:cNvSpPr>
            <a:spLocks noGrp="1"/>
          </p:cNvSpPr>
          <p:nvPr>
            <p:ph type="ctrTitle"/>
          </p:nvPr>
        </p:nvSpPr>
        <p:spPr/>
        <p:txBody>
          <a:bodyPr>
            <a:normAutofit/>
          </a:bodyPr>
          <a:lstStyle/>
          <a:p>
            <a:r>
              <a:rPr lang="en-US" sz="4000" dirty="0">
                <a:solidFill>
                  <a:srgbClr val="C00000"/>
                </a:solidFill>
              </a:rPr>
              <a:t>TRIPARTITE NATURE OF ENVIRONMENT</a:t>
            </a:r>
          </a:p>
        </p:txBody>
      </p:sp>
      <p:sp>
        <p:nvSpPr>
          <p:cNvPr id="3" name="Subtitle 2">
            <a:extLst>
              <a:ext uri="{FF2B5EF4-FFF2-40B4-BE49-F238E27FC236}">
                <a16:creationId xmlns:a16="http://schemas.microsoft.com/office/drawing/2014/main" id="{AEB0E9A1-2574-0B48-A95C-A125430E3ED8}"/>
              </a:ext>
            </a:extLst>
          </p:cNvPr>
          <p:cNvSpPr>
            <a:spLocks noGrp="1"/>
          </p:cNvSpPr>
          <p:nvPr>
            <p:ph type="subTitle" idx="1"/>
          </p:nvPr>
        </p:nvSpPr>
        <p:spPr/>
        <p:txBody>
          <a:bodyPr>
            <a:normAutofit/>
          </a:bodyPr>
          <a:lstStyle/>
          <a:p>
            <a:r>
              <a:rPr lang="en-US" sz="2000" dirty="0"/>
              <a:t>Measuring up to Sustainability </a:t>
            </a:r>
          </a:p>
        </p:txBody>
      </p:sp>
    </p:spTree>
    <p:extLst>
      <p:ext uri="{BB962C8B-B14F-4D97-AF65-F5344CB8AC3E}">
        <p14:creationId xmlns:p14="http://schemas.microsoft.com/office/powerpoint/2010/main" val="36776144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9CFAA-66A9-D149-AF79-E4818DCD0ECF}"/>
              </a:ext>
            </a:extLst>
          </p:cNvPr>
          <p:cNvSpPr>
            <a:spLocks noGrp="1"/>
          </p:cNvSpPr>
          <p:nvPr>
            <p:ph type="title"/>
          </p:nvPr>
        </p:nvSpPr>
        <p:spPr>
          <a:xfrm>
            <a:off x="1537675" y="826236"/>
            <a:ext cx="9603275" cy="1049235"/>
          </a:xfrm>
        </p:spPr>
        <p:txBody>
          <a:bodyPr/>
          <a:lstStyle/>
          <a:p>
            <a:r>
              <a:rPr lang="en-US" dirty="0"/>
              <a:t>Sustainability indicators </a:t>
            </a:r>
          </a:p>
        </p:txBody>
      </p:sp>
      <p:sp>
        <p:nvSpPr>
          <p:cNvPr id="3" name="Content Placeholder 2">
            <a:extLst>
              <a:ext uri="{FF2B5EF4-FFF2-40B4-BE49-F238E27FC236}">
                <a16:creationId xmlns:a16="http://schemas.microsoft.com/office/drawing/2014/main" id="{5CF3E9F3-6FD0-B34B-B22E-A3C9BDEF6032}"/>
              </a:ext>
            </a:extLst>
          </p:cNvPr>
          <p:cNvSpPr>
            <a:spLocks noGrp="1"/>
          </p:cNvSpPr>
          <p:nvPr>
            <p:ph idx="1"/>
          </p:nvPr>
        </p:nvSpPr>
        <p:spPr>
          <a:xfrm>
            <a:off x="1439703" y="2164439"/>
            <a:ext cx="9984357" cy="3450613"/>
          </a:xfrm>
        </p:spPr>
        <p:txBody>
          <a:bodyPr>
            <a:normAutofit fontScale="92500" lnSpcReduction="20000"/>
          </a:bodyPr>
          <a:lstStyle/>
          <a:p>
            <a:pPr algn="just"/>
            <a:r>
              <a:rPr lang="en-US" dirty="0"/>
              <a:t>Economic indicators have been used to measure the state of the economy for much of this century. Social indicators are largely a post-WWII phenomenon and environmental indicators are more recent still.</a:t>
            </a:r>
          </a:p>
          <a:p>
            <a:pPr algn="just"/>
            <a:r>
              <a:rPr lang="en-US" dirty="0"/>
              <a:t>Most of the organizations at the international level only focus on any one of the pillars at a time. </a:t>
            </a:r>
          </a:p>
          <a:p>
            <a:pPr algn="just"/>
            <a:r>
              <a:rPr lang="en-US" dirty="0"/>
              <a:t>However, according to a report during the great recession 2008, it has been observed that the weakness in the environmental pillar will weaken the other two pillars as well.</a:t>
            </a:r>
          </a:p>
          <a:p>
            <a:pPr algn="just"/>
            <a:r>
              <a:rPr lang="en-US" dirty="0"/>
              <a:t>Many nations are imposing strict laws and regulations on the protection of the environment. Social pillar is vital too. If a war or a high level of poverty breaks out into the nation, then the environmental sustainability will receive no attention. Therefore, a solution for all the entire suitability problems should include all the three pillars.</a:t>
            </a:r>
          </a:p>
          <a:p>
            <a:pPr algn="just"/>
            <a:endParaRPr lang="en-US" dirty="0"/>
          </a:p>
        </p:txBody>
      </p:sp>
    </p:spTree>
    <p:extLst>
      <p:ext uri="{BB962C8B-B14F-4D97-AF65-F5344CB8AC3E}">
        <p14:creationId xmlns:p14="http://schemas.microsoft.com/office/powerpoint/2010/main" val="14417983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578F7F-2A48-C545-BE5F-7AEE67DCDCF7}"/>
              </a:ext>
            </a:extLst>
          </p:cNvPr>
          <p:cNvSpPr>
            <a:spLocks noGrp="1"/>
          </p:cNvSpPr>
          <p:nvPr>
            <p:ph type="title"/>
          </p:nvPr>
        </p:nvSpPr>
        <p:spPr>
          <a:xfrm>
            <a:off x="1617834" y="867037"/>
            <a:ext cx="9603275" cy="1049235"/>
          </a:xfrm>
        </p:spPr>
        <p:txBody>
          <a:bodyPr>
            <a:noAutofit/>
          </a:bodyPr>
          <a:lstStyle/>
          <a:p>
            <a:r>
              <a:rPr lang="en-US" sz="2800" dirty="0"/>
              <a:t>Organizations working on the pillars of Sustainability</a:t>
            </a:r>
            <a:br>
              <a:rPr lang="en-US" sz="2800" dirty="0"/>
            </a:br>
            <a:endParaRPr lang="en-US" sz="2800" dirty="0"/>
          </a:p>
        </p:txBody>
      </p:sp>
      <p:sp>
        <p:nvSpPr>
          <p:cNvPr id="3" name="Content Placeholder 2">
            <a:extLst>
              <a:ext uri="{FF2B5EF4-FFF2-40B4-BE49-F238E27FC236}">
                <a16:creationId xmlns:a16="http://schemas.microsoft.com/office/drawing/2014/main" id="{74C8FD77-9998-1843-828D-0EB1F03B8C7D}"/>
              </a:ext>
            </a:extLst>
          </p:cNvPr>
          <p:cNvSpPr>
            <a:spLocks noGrp="1"/>
          </p:cNvSpPr>
          <p:nvPr>
            <p:ph idx="1"/>
          </p:nvPr>
        </p:nvSpPr>
        <p:spPr>
          <a:xfrm>
            <a:off x="1617833" y="2146360"/>
            <a:ext cx="9603275" cy="3450613"/>
          </a:xfrm>
        </p:spPr>
        <p:txBody>
          <a:bodyPr>
            <a:normAutofit lnSpcReduction="10000"/>
          </a:bodyPr>
          <a:lstStyle/>
          <a:p>
            <a:r>
              <a:rPr lang="en-US" sz="2400" dirty="0"/>
              <a:t>Many national and international organizations are working on one or all three aspects of sustainability. </a:t>
            </a:r>
          </a:p>
          <a:p>
            <a:pPr lvl="1"/>
            <a:r>
              <a:rPr lang="en-US" sz="2000" dirty="0"/>
              <a:t>UNEP (United Nations Environmental </a:t>
            </a:r>
            <a:r>
              <a:rPr lang="en-US" sz="2000" dirty="0" err="1"/>
              <a:t>Programme</a:t>
            </a:r>
            <a:r>
              <a:rPr lang="en-US" sz="2000" dirty="0"/>
              <a:t>) and EPA (Environmental Protection Agencies) mainly focus on the environmental pillar</a:t>
            </a:r>
          </a:p>
          <a:p>
            <a:pPr lvl="1"/>
            <a:r>
              <a:rPr lang="en-US" sz="2000" dirty="0"/>
              <a:t>The WTO (World Trade Organization) gives importance mostly to economic sustainability</a:t>
            </a:r>
          </a:p>
          <a:p>
            <a:pPr lvl="1"/>
            <a:r>
              <a:rPr lang="en-US" sz="2000" dirty="0"/>
              <a:t>OECD (Organization for Economic Cooperation and Development) focuses on both economic and social sustainability like justice and reduction of war</a:t>
            </a:r>
            <a:br>
              <a:rPr lang="en-US" sz="2000" dirty="0"/>
            </a:br>
            <a:endParaRPr lang="en-US" sz="2000" dirty="0"/>
          </a:p>
        </p:txBody>
      </p:sp>
    </p:spTree>
    <p:extLst>
      <p:ext uri="{BB962C8B-B14F-4D97-AF65-F5344CB8AC3E}">
        <p14:creationId xmlns:p14="http://schemas.microsoft.com/office/powerpoint/2010/main" val="29507127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F9444-E902-564C-9997-954A6BEE1897}"/>
              </a:ext>
            </a:extLst>
          </p:cNvPr>
          <p:cNvSpPr>
            <a:spLocks noGrp="1"/>
          </p:cNvSpPr>
          <p:nvPr>
            <p:ph type="title"/>
          </p:nvPr>
        </p:nvSpPr>
        <p:spPr>
          <a:xfrm>
            <a:off x="1567543" y="1128156"/>
            <a:ext cx="9487311" cy="725598"/>
          </a:xfrm>
        </p:spPr>
        <p:txBody>
          <a:bodyPr>
            <a:normAutofit/>
          </a:bodyPr>
          <a:lstStyle/>
          <a:p>
            <a:r>
              <a:rPr lang="en-US" sz="2800" dirty="0"/>
              <a:t>Social pillar of Sustainability </a:t>
            </a:r>
          </a:p>
        </p:txBody>
      </p:sp>
      <p:sp>
        <p:nvSpPr>
          <p:cNvPr id="3" name="Content Placeholder 2">
            <a:extLst>
              <a:ext uri="{FF2B5EF4-FFF2-40B4-BE49-F238E27FC236}">
                <a16:creationId xmlns:a16="http://schemas.microsoft.com/office/drawing/2014/main" id="{D19DA035-0F7F-5447-B41A-38B570A015BD}"/>
              </a:ext>
            </a:extLst>
          </p:cNvPr>
          <p:cNvSpPr>
            <a:spLocks noGrp="1"/>
          </p:cNvSpPr>
          <p:nvPr>
            <p:ph idx="1"/>
          </p:nvPr>
        </p:nvSpPr>
        <p:spPr>
          <a:xfrm>
            <a:off x="1451579" y="2067510"/>
            <a:ext cx="10022822" cy="4418522"/>
          </a:xfrm>
        </p:spPr>
        <p:txBody>
          <a:bodyPr>
            <a:noAutofit/>
          </a:bodyPr>
          <a:lstStyle/>
          <a:p>
            <a:pPr marL="0" indent="0">
              <a:buNone/>
            </a:pPr>
            <a:r>
              <a:rPr lang="en-US" dirty="0"/>
              <a:t>There are broadly five types of social indicators: </a:t>
            </a:r>
          </a:p>
          <a:p>
            <a:pPr marL="457200" lvl="1" indent="0">
              <a:buNone/>
            </a:pPr>
            <a:r>
              <a:rPr lang="en-US" dirty="0"/>
              <a:t>1)Informative		2)predictive, 	3)problem oriented,      </a:t>
            </a:r>
          </a:p>
          <a:p>
            <a:pPr marL="457200" lvl="1" indent="0">
              <a:buNone/>
            </a:pPr>
            <a:r>
              <a:rPr lang="en-US" dirty="0"/>
              <a:t>4)</a:t>
            </a:r>
            <a:r>
              <a:rPr lang="en-US" dirty="0" err="1"/>
              <a:t>programme</a:t>
            </a:r>
            <a:r>
              <a:rPr lang="en-US" dirty="0"/>
              <a:t> evaluative		5) target delineation. </a:t>
            </a:r>
          </a:p>
          <a:p>
            <a:pPr marL="0" indent="0">
              <a:buNone/>
            </a:pPr>
            <a:r>
              <a:rPr lang="en-US" dirty="0"/>
              <a:t>Many social indicators are in part economic, environmental and sustainability measures too. They can be comparative, between and within socioeconomic and ethnic groupings. </a:t>
            </a:r>
          </a:p>
          <a:p>
            <a:r>
              <a:rPr lang="en-US" dirty="0"/>
              <a:t>Objective conditions, such as the standard of living, are measured by analyzing time-series information on observable phenomena. </a:t>
            </a:r>
          </a:p>
          <a:p>
            <a:r>
              <a:rPr lang="en-US" dirty="0"/>
              <a:t>Subjective conditions, such as quality of life, are measures of perceptions, feelings and responses obtained through questionnaires with graded scales. </a:t>
            </a:r>
          </a:p>
          <a:p>
            <a:endParaRPr lang="en-US" dirty="0"/>
          </a:p>
        </p:txBody>
      </p:sp>
    </p:spTree>
    <p:extLst>
      <p:ext uri="{BB962C8B-B14F-4D97-AF65-F5344CB8AC3E}">
        <p14:creationId xmlns:p14="http://schemas.microsoft.com/office/powerpoint/2010/main" val="25071376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B821B-56F5-C047-A51D-921A320C61D9}"/>
              </a:ext>
            </a:extLst>
          </p:cNvPr>
          <p:cNvSpPr>
            <a:spLocks noGrp="1"/>
          </p:cNvSpPr>
          <p:nvPr>
            <p:ph type="title"/>
          </p:nvPr>
        </p:nvSpPr>
        <p:spPr>
          <a:xfrm>
            <a:off x="1473350" y="841135"/>
            <a:ext cx="9603275" cy="1049235"/>
          </a:xfrm>
        </p:spPr>
        <p:txBody>
          <a:bodyPr>
            <a:normAutofit/>
          </a:bodyPr>
          <a:lstStyle/>
          <a:p>
            <a:r>
              <a:rPr lang="en-US" sz="2800" dirty="0"/>
              <a:t>Social pillar of Sustainability </a:t>
            </a:r>
            <a:br>
              <a:rPr lang="en-US" sz="2800" dirty="0"/>
            </a:br>
            <a:endParaRPr lang="en-US" sz="2800" dirty="0"/>
          </a:p>
        </p:txBody>
      </p:sp>
      <p:sp>
        <p:nvSpPr>
          <p:cNvPr id="3" name="Content Placeholder 2">
            <a:extLst>
              <a:ext uri="{FF2B5EF4-FFF2-40B4-BE49-F238E27FC236}">
                <a16:creationId xmlns:a16="http://schemas.microsoft.com/office/drawing/2014/main" id="{0DFEC64D-16A3-A545-A36F-5DE871FD0959}"/>
              </a:ext>
            </a:extLst>
          </p:cNvPr>
          <p:cNvSpPr>
            <a:spLocks noGrp="1"/>
          </p:cNvSpPr>
          <p:nvPr>
            <p:ph idx="1"/>
          </p:nvPr>
        </p:nvSpPr>
        <p:spPr>
          <a:xfrm>
            <a:off x="1473350" y="2142436"/>
            <a:ext cx="9603275" cy="3874429"/>
          </a:xfrm>
        </p:spPr>
        <p:txBody>
          <a:bodyPr>
            <a:normAutofit fontScale="85000" lnSpcReduction="10000"/>
          </a:bodyPr>
          <a:lstStyle/>
          <a:p>
            <a:pPr algn="just"/>
            <a:r>
              <a:rPr lang="en-US" dirty="0"/>
              <a:t>The ability of a social system to perform at a defined level of social well being for an indefinite time is known as social sustainability. </a:t>
            </a:r>
          </a:p>
          <a:p>
            <a:pPr algn="just"/>
            <a:r>
              <a:rPr lang="en-US" dirty="0"/>
              <a:t>The level should be in relation to the goals set by human beings to optimize the quality of life of the living and their descendants. This means that on the implementation and practical basis social sustainability is undefined. This is the weakest pillar among the three.</a:t>
            </a:r>
          </a:p>
          <a:p>
            <a:pPr algn="just"/>
            <a:r>
              <a:rPr lang="en-US" dirty="0"/>
              <a:t>Social sustainability balances the need between the individual and the group. Some of the finest examples of social sustainability taken by big companies are:</a:t>
            </a:r>
          </a:p>
          <a:p>
            <a:pPr lvl="1" algn="just"/>
            <a:r>
              <a:rPr lang="en-US" dirty="0"/>
              <a:t>Social initiatives like market-specific training programs, sustainable agriculture, safety initiatives of the worker, and donations of food</a:t>
            </a:r>
          </a:p>
          <a:p>
            <a:r>
              <a:rPr lang="en-US" dirty="0"/>
              <a:t>Nestle has committed to addressing the impact of their productions leading to scarcity of water, and harmful effects on the health and wellness of the communities in and around their factories.</a:t>
            </a:r>
          </a:p>
          <a:p>
            <a:endParaRPr lang="en-US" dirty="0"/>
          </a:p>
        </p:txBody>
      </p:sp>
    </p:spTree>
    <p:extLst>
      <p:ext uri="{BB962C8B-B14F-4D97-AF65-F5344CB8AC3E}">
        <p14:creationId xmlns:p14="http://schemas.microsoft.com/office/powerpoint/2010/main" val="36942533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C3F1DC-D67B-714A-9947-C61AF5930375}"/>
              </a:ext>
            </a:extLst>
          </p:cNvPr>
          <p:cNvSpPr>
            <a:spLocks noGrp="1"/>
          </p:cNvSpPr>
          <p:nvPr>
            <p:ph type="title"/>
          </p:nvPr>
        </p:nvSpPr>
        <p:spPr>
          <a:xfrm>
            <a:off x="1524584" y="942144"/>
            <a:ext cx="9499186" cy="832476"/>
          </a:xfrm>
        </p:spPr>
        <p:txBody>
          <a:bodyPr>
            <a:noAutofit/>
          </a:bodyPr>
          <a:lstStyle/>
          <a:p>
            <a:r>
              <a:rPr lang="en-US" sz="2800" dirty="0"/>
              <a:t>Environmental pillar of Sustainability</a:t>
            </a:r>
            <a:br>
              <a:rPr lang="en-US" sz="2800" dirty="0"/>
            </a:br>
            <a:endParaRPr lang="en-US" sz="2800" dirty="0"/>
          </a:p>
        </p:txBody>
      </p:sp>
      <p:sp>
        <p:nvSpPr>
          <p:cNvPr id="3" name="Content Placeholder 2">
            <a:extLst>
              <a:ext uri="{FF2B5EF4-FFF2-40B4-BE49-F238E27FC236}">
                <a16:creationId xmlns:a16="http://schemas.microsoft.com/office/drawing/2014/main" id="{7399AA16-7DC9-0641-86D7-4CC0E8B85EF2}"/>
              </a:ext>
            </a:extLst>
          </p:cNvPr>
          <p:cNvSpPr>
            <a:spLocks noGrp="1"/>
          </p:cNvSpPr>
          <p:nvPr>
            <p:ph idx="1"/>
          </p:nvPr>
        </p:nvSpPr>
        <p:spPr>
          <a:xfrm>
            <a:off x="1420495" y="2007533"/>
            <a:ext cx="9603275" cy="4037749"/>
          </a:xfrm>
        </p:spPr>
        <p:txBody>
          <a:bodyPr/>
          <a:lstStyle/>
          <a:p>
            <a:pPr algn="just"/>
            <a:r>
              <a:rPr lang="en-US" dirty="0"/>
              <a:t>The rate of harvesting renewable resources and depletion of non-renewable resources for an indefinite period is known as environmental sustainability. If they cannot be reserved for an indefinite time, then they are not sustainable. </a:t>
            </a:r>
          </a:p>
          <a:p>
            <a:pPr algn="just"/>
            <a:r>
              <a:rPr lang="en-US" dirty="0"/>
              <a:t>According to previous definitions, environmental sustainability is </a:t>
            </a:r>
            <a:r>
              <a:rPr lang="en-US" dirty="0" err="1"/>
              <a:t>dependant</a:t>
            </a:r>
            <a:r>
              <a:rPr lang="en-US" dirty="0"/>
              <a:t> on economic sustainability. But now, for the next 50 years, it is impossible to achieve both economic growth and sustainability at the same time.</a:t>
            </a:r>
          </a:p>
          <a:p>
            <a:pPr algn="just"/>
            <a:r>
              <a:rPr lang="en-US" dirty="0"/>
              <a:t>Thus focusing on the environmental pillar of sustainability is extremely important as no one wants to live in a world full of pollution, dead oceans, and severe weather. By having a clean environment, the other two pillars will become strong. As a result of which the level of economic development will be satisfactory and social fulfillment will be robust.</a:t>
            </a:r>
          </a:p>
          <a:p>
            <a:pPr algn="just"/>
            <a:endParaRPr lang="en-US" dirty="0"/>
          </a:p>
        </p:txBody>
      </p:sp>
    </p:spTree>
    <p:extLst>
      <p:ext uri="{BB962C8B-B14F-4D97-AF65-F5344CB8AC3E}">
        <p14:creationId xmlns:p14="http://schemas.microsoft.com/office/powerpoint/2010/main" val="31640122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615E42-ECF4-4446-8F93-59E7DF7E9B1F}"/>
              </a:ext>
            </a:extLst>
          </p:cNvPr>
          <p:cNvSpPr>
            <a:spLocks noGrp="1"/>
          </p:cNvSpPr>
          <p:nvPr>
            <p:ph type="title"/>
          </p:nvPr>
        </p:nvSpPr>
        <p:spPr>
          <a:xfrm>
            <a:off x="1451579" y="950026"/>
            <a:ext cx="9603275" cy="903728"/>
          </a:xfrm>
        </p:spPr>
        <p:txBody>
          <a:bodyPr>
            <a:normAutofit/>
          </a:bodyPr>
          <a:lstStyle/>
          <a:p>
            <a:r>
              <a:rPr lang="en-US" sz="2800" dirty="0"/>
              <a:t>Environmental pillar of Sustainability</a:t>
            </a:r>
            <a:br>
              <a:rPr lang="en-US" sz="2800" dirty="0"/>
            </a:br>
            <a:endParaRPr lang="en-US" sz="2800" dirty="0"/>
          </a:p>
        </p:txBody>
      </p:sp>
      <p:sp>
        <p:nvSpPr>
          <p:cNvPr id="3" name="Content Placeholder 2">
            <a:extLst>
              <a:ext uri="{FF2B5EF4-FFF2-40B4-BE49-F238E27FC236}">
                <a16:creationId xmlns:a16="http://schemas.microsoft.com/office/drawing/2014/main" id="{63F86F8D-0DFD-0445-B9E9-D27BF679C0DF}"/>
              </a:ext>
            </a:extLst>
          </p:cNvPr>
          <p:cNvSpPr>
            <a:spLocks noGrp="1"/>
          </p:cNvSpPr>
          <p:nvPr>
            <p:ph idx="1"/>
          </p:nvPr>
        </p:nvSpPr>
        <p:spPr>
          <a:xfrm>
            <a:off x="1575733" y="2086984"/>
            <a:ext cx="9354966" cy="3450613"/>
          </a:xfrm>
        </p:spPr>
        <p:txBody>
          <a:bodyPr>
            <a:noAutofit/>
          </a:bodyPr>
          <a:lstStyle/>
          <a:p>
            <a:pPr marL="0" indent="0">
              <a:buNone/>
            </a:pPr>
            <a:r>
              <a:rPr lang="en-US" dirty="0"/>
              <a:t>Environmental indicators tend to relate to the environmental sphere closest to human activity and can include economic, social and sustainability parameters too. </a:t>
            </a:r>
          </a:p>
          <a:p>
            <a:pPr marL="0" indent="0">
              <a:buNone/>
            </a:pPr>
            <a:r>
              <a:rPr lang="en-US" dirty="0"/>
              <a:t>In favor of Environmental Sustainability, Herman Daly proposed that:</a:t>
            </a:r>
          </a:p>
          <a:p>
            <a:r>
              <a:rPr lang="en-US" dirty="0"/>
              <a:t>The rate of harvest should not exceed the regeneration rate in the case of renewable resources</a:t>
            </a:r>
          </a:p>
          <a:p>
            <a:r>
              <a:rPr lang="en-US" dirty="0"/>
              <a:t>The rate of generation of waste from different projects should not go beyond the environmental assimilative capacity in case of pollution</a:t>
            </a:r>
          </a:p>
          <a:p>
            <a:r>
              <a:rPr lang="en-US" dirty="0"/>
              <a:t>In the case of non-renewable resources, the reduction of the nonrenewable resources should need similar development of renewable replacements for that resource.</a:t>
            </a:r>
          </a:p>
          <a:p>
            <a:endParaRPr lang="en-US" dirty="0"/>
          </a:p>
        </p:txBody>
      </p:sp>
    </p:spTree>
    <p:extLst>
      <p:ext uri="{BB962C8B-B14F-4D97-AF65-F5344CB8AC3E}">
        <p14:creationId xmlns:p14="http://schemas.microsoft.com/office/powerpoint/2010/main" val="13587410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AEF8F-E9D4-EF47-ADCC-8AB1486F69EF}"/>
              </a:ext>
            </a:extLst>
          </p:cNvPr>
          <p:cNvSpPr>
            <a:spLocks noGrp="1"/>
          </p:cNvSpPr>
          <p:nvPr>
            <p:ph type="title"/>
          </p:nvPr>
        </p:nvSpPr>
        <p:spPr>
          <a:xfrm>
            <a:off x="1546581" y="924261"/>
            <a:ext cx="9603275" cy="1049235"/>
          </a:xfrm>
        </p:spPr>
        <p:txBody>
          <a:bodyPr>
            <a:normAutofit/>
          </a:bodyPr>
          <a:lstStyle/>
          <a:p>
            <a:r>
              <a:rPr lang="en-US" sz="2800" dirty="0"/>
              <a:t>Environmental pillar of Sustainability</a:t>
            </a:r>
            <a:br>
              <a:rPr lang="en-US" sz="2800" dirty="0"/>
            </a:br>
            <a:endParaRPr lang="en-US" sz="2800" dirty="0"/>
          </a:p>
        </p:txBody>
      </p:sp>
      <p:sp>
        <p:nvSpPr>
          <p:cNvPr id="3" name="Content Placeholder 2">
            <a:extLst>
              <a:ext uri="{FF2B5EF4-FFF2-40B4-BE49-F238E27FC236}">
                <a16:creationId xmlns:a16="http://schemas.microsoft.com/office/drawing/2014/main" id="{D1183531-FE93-954B-BC5B-7CBE58D22372}"/>
              </a:ext>
            </a:extLst>
          </p:cNvPr>
          <p:cNvSpPr>
            <a:spLocks noGrp="1"/>
          </p:cNvSpPr>
          <p:nvPr>
            <p:ph idx="1"/>
          </p:nvPr>
        </p:nvSpPr>
        <p:spPr>
          <a:xfrm>
            <a:off x="1546582" y="2067510"/>
            <a:ext cx="9603275" cy="3450613"/>
          </a:xfrm>
        </p:spPr>
        <p:txBody>
          <a:bodyPr>
            <a:noAutofit/>
          </a:bodyPr>
          <a:lstStyle/>
          <a:p>
            <a:r>
              <a:rPr lang="en-US" sz="1800" dirty="0"/>
              <a:t>Below are a few more examples of environmental sustainability which are taken by big companies:</a:t>
            </a:r>
          </a:p>
          <a:p>
            <a:r>
              <a:rPr lang="en-US" sz="1800" dirty="0"/>
              <a:t>Walmart has taken initiatives to import from yellow and green factories, reduction in the usage of plastic bags, zero-waste production, and initiatives for the reduction of carbon footprint, and reducing the energy consumption to maintain the environmental sustainability.</a:t>
            </a:r>
          </a:p>
          <a:p>
            <a:r>
              <a:rPr lang="en-US" sz="1800" dirty="0"/>
              <a:t>Recycling of telecom equipment, reduction of the energy use, carbon intensity, finding new technologies for more greener and eco-friendly packaging are some of the important steps taken for environmental sustainability by Verizon</a:t>
            </a:r>
          </a:p>
          <a:p>
            <a:r>
              <a:rPr lang="en-US" sz="1800" dirty="0"/>
              <a:t>Water, raw materials for agriculture, packaging related to food, and systematic manufacturing and distribution of the finished products have been identified by Nestle as the four areas to manage their environmental sustainability.</a:t>
            </a:r>
          </a:p>
          <a:p>
            <a:endParaRPr lang="en-US" sz="1800" dirty="0"/>
          </a:p>
        </p:txBody>
      </p:sp>
    </p:spTree>
    <p:extLst>
      <p:ext uri="{BB962C8B-B14F-4D97-AF65-F5344CB8AC3E}">
        <p14:creationId xmlns:p14="http://schemas.microsoft.com/office/powerpoint/2010/main" val="39696057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FAF9A-1527-1041-BF24-999DA9F8CEFF}"/>
              </a:ext>
            </a:extLst>
          </p:cNvPr>
          <p:cNvSpPr>
            <a:spLocks noGrp="1"/>
          </p:cNvSpPr>
          <p:nvPr>
            <p:ph type="title"/>
          </p:nvPr>
        </p:nvSpPr>
        <p:spPr>
          <a:xfrm>
            <a:off x="1451579" y="963217"/>
            <a:ext cx="9603275" cy="1049235"/>
          </a:xfrm>
        </p:spPr>
        <p:txBody>
          <a:bodyPr>
            <a:noAutofit/>
          </a:bodyPr>
          <a:lstStyle/>
          <a:p>
            <a:r>
              <a:rPr lang="en-US" sz="2800" dirty="0"/>
              <a:t>Economic pillar of Sustainability</a:t>
            </a:r>
            <a:br>
              <a:rPr lang="en-US" sz="2800" dirty="0"/>
            </a:br>
            <a:endParaRPr lang="en-US" sz="2800" dirty="0"/>
          </a:p>
        </p:txBody>
      </p:sp>
      <p:sp>
        <p:nvSpPr>
          <p:cNvPr id="3" name="Content Placeholder 2">
            <a:extLst>
              <a:ext uri="{FF2B5EF4-FFF2-40B4-BE49-F238E27FC236}">
                <a16:creationId xmlns:a16="http://schemas.microsoft.com/office/drawing/2014/main" id="{BEDE5D57-F2A6-4748-9339-287512630854}"/>
              </a:ext>
            </a:extLst>
          </p:cNvPr>
          <p:cNvSpPr>
            <a:spLocks noGrp="1"/>
          </p:cNvSpPr>
          <p:nvPr>
            <p:ph idx="1"/>
          </p:nvPr>
        </p:nvSpPr>
        <p:spPr>
          <a:xfrm>
            <a:off x="1451579" y="2012452"/>
            <a:ext cx="9603275" cy="3450613"/>
          </a:xfrm>
        </p:spPr>
        <p:txBody>
          <a:bodyPr>
            <a:normAutofit fontScale="92500" lnSpcReduction="20000"/>
          </a:bodyPr>
          <a:lstStyle/>
          <a:p>
            <a:r>
              <a:rPr lang="en-US" dirty="0"/>
              <a:t>The capability of the economy of a country to support a particular defined level of economic production indefinitely is known as economic sustainability. </a:t>
            </a:r>
          </a:p>
          <a:p>
            <a:r>
              <a:rPr lang="en-US" dirty="0"/>
              <a:t>Different nations across the globe are explaining their economic goals in terms of GDP (Gross Domestic Product). It is calculated based on the total production of the nation/yr.</a:t>
            </a:r>
          </a:p>
          <a:p>
            <a:pPr lvl="1"/>
            <a:r>
              <a:rPr lang="en-US" dirty="0"/>
              <a:t>In 2010, the GDP for the European Union was 16 trillion dollars, </a:t>
            </a:r>
          </a:p>
          <a:p>
            <a:pPr lvl="1"/>
            <a:r>
              <a:rPr lang="en-US" dirty="0"/>
              <a:t>15 trillion dollars for the USA, </a:t>
            </a:r>
          </a:p>
          <a:p>
            <a:pPr lvl="1"/>
            <a:r>
              <a:rPr lang="en-US" dirty="0"/>
              <a:t>16 billion dollars for Afghanistan, </a:t>
            </a:r>
          </a:p>
          <a:p>
            <a:pPr lvl="1"/>
            <a:r>
              <a:rPr lang="en-US" dirty="0"/>
              <a:t>6 trillion dollars for China, </a:t>
            </a:r>
          </a:p>
          <a:p>
            <a:pPr lvl="1"/>
            <a:r>
              <a:rPr lang="en-US" dirty="0"/>
              <a:t>105 million dollars for the </a:t>
            </a:r>
            <a:r>
              <a:rPr lang="en-US" dirty="0" err="1"/>
              <a:t>Folkland</a:t>
            </a:r>
            <a:r>
              <a:rPr lang="en-US" dirty="0"/>
              <a:t> Islands.</a:t>
            </a:r>
          </a:p>
          <a:p>
            <a:pPr marL="457200" lvl="1" indent="0">
              <a:buNone/>
            </a:pPr>
            <a:r>
              <a:rPr lang="en-US" dirty="0"/>
              <a:t> The GDP for the top economic goals of the nation varies from year to year.</a:t>
            </a:r>
          </a:p>
        </p:txBody>
      </p:sp>
    </p:spTree>
    <p:extLst>
      <p:ext uri="{BB962C8B-B14F-4D97-AF65-F5344CB8AC3E}">
        <p14:creationId xmlns:p14="http://schemas.microsoft.com/office/powerpoint/2010/main" val="29347384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7C8355-B856-E341-A1F3-C94E40840775}"/>
              </a:ext>
            </a:extLst>
          </p:cNvPr>
          <p:cNvSpPr>
            <a:spLocks noGrp="1"/>
          </p:cNvSpPr>
          <p:nvPr>
            <p:ph type="title"/>
          </p:nvPr>
        </p:nvSpPr>
        <p:spPr>
          <a:xfrm>
            <a:off x="1576450" y="931555"/>
            <a:ext cx="9511062" cy="939354"/>
          </a:xfrm>
        </p:spPr>
        <p:txBody>
          <a:bodyPr>
            <a:normAutofit/>
          </a:bodyPr>
          <a:lstStyle/>
          <a:p>
            <a:r>
              <a:rPr lang="en-US" sz="2800" dirty="0"/>
              <a:t>Economic pillar of Sustainability</a:t>
            </a:r>
          </a:p>
        </p:txBody>
      </p:sp>
      <p:sp>
        <p:nvSpPr>
          <p:cNvPr id="3" name="Content Placeholder 2">
            <a:extLst>
              <a:ext uri="{FF2B5EF4-FFF2-40B4-BE49-F238E27FC236}">
                <a16:creationId xmlns:a16="http://schemas.microsoft.com/office/drawing/2014/main" id="{225EEA53-5296-E744-B00C-1819B40CBA1E}"/>
              </a:ext>
            </a:extLst>
          </p:cNvPr>
          <p:cNvSpPr>
            <a:spLocks noGrp="1"/>
          </p:cNvSpPr>
          <p:nvPr>
            <p:ph idx="1"/>
          </p:nvPr>
        </p:nvSpPr>
        <p:spPr>
          <a:xfrm>
            <a:off x="1364494" y="2006155"/>
            <a:ext cx="10114987" cy="3450613"/>
          </a:xfrm>
        </p:spPr>
        <p:txBody>
          <a:bodyPr>
            <a:noAutofit/>
          </a:bodyPr>
          <a:lstStyle/>
          <a:p>
            <a:r>
              <a:rPr lang="en-US" sz="1800" dirty="0"/>
              <a:t>For a country to be truly economical sustainable, the below questions should be answered: Can a nation be economically sustainable for an indefinite time?</a:t>
            </a:r>
          </a:p>
          <a:p>
            <a:pPr lvl="1"/>
            <a:r>
              <a:rPr lang="en-US" dirty="0"/>
              <a:t>the answer is that the growth of the GDP cannot be sustainable but the average GDP for each person can be. Just you have to keep in mind that the GDP goals should not clash with the other two pillars of the system.</a:t>
            </a:r>
          </a:p>
          <a:p>
            <a:r>
              <a:rPr lang="en-US" sz="1800" dirty="0"/>
              <a:t>Will GDP support the goal of the economic system?</a:t>
            </a:r>
          </a:p>
          <a:p>
            <a:pPr lvl="1"/>
            <a:r>
              <a:rPr lang="en-US" dirty="0"/>
              <a:t>The answer is the goal of human beings should be to enhance the quality of life for those living in long terms. Hence, we can say that economic sustainability occurs when a nation has the percentage of population below the minimum living level standard.</a:t>
            </a:r>
          </a:p>
          <a:p>
            <a:r>
              <a:rPr lang="en-US" sz="1800" dirty="0"/>
              <a:t>For the next 50 years, India, China, and Vietnam cannot catch up with the economic sustainability in terms of GDP/ person. </a:t>
            </a:r>
          </a:p>
          <a:p>
            <a:endParaRPr lang="en-US" sz="1800" dirty="0"/>
          </a:p>
        </p:txBody>
      </p:sp>
    </p:spTree>
    <p:extLst>
      <p:ext uri="{BB962C8B-B14F-4D97-AF65-F5344CB8AC3E}">
        <p14:creationId xmlns:p14="http://schemas.microsoft.com/office/powerpoint/2010/main" val="28532145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763D07-D56E-A744-A5A9-8D2394AB4436}"/>
              </a:ext>
            </a:extLst>
          </p:cNvPr>
          <p:cNvSpPr>
            <a:spLocks noGrp="1"/>
          </p:cNvSpPr>
          <p:nvPr>
            <p:ph type="title"/>
          </p:nvPr>
        </p:nvSpPr>
        <p:spPr>
          <a:xfrm>
            <a:off x="1603979" y="803384"/>
            <a:ext cx="9603275" cy="1049235"/>
          </a:xfrm>
        </p:spPr>
        <p:txBody>
          <a:bodyPr/>
          <a:lstStyle/>
          <a:p>
            <a:r>
              <a:rPr lang="en-US" dirty="0"/>
              <a:t>ecological footprint</a:t>
            </a:r>
          </a:p>
        </p:txBody>
      </p:sp>
      <p:sp>
        <p:nvSpPr>
          <p:cNvPr id="3" name="Content Placeholder 2">
            <a:extLst>
              <a:ext uri="{FF2B5EF4-FFF2-40B4-BE49-F238E27FC236}">
                <a16:creationId xmlns:a16="http://schemas.microsoft.com/office/drawing/2014/main" id="{C55A88E4-9EA7-EC4C-BB39-E348FB4480E9}"/>
              </a:ext>
            </a:extLst>
          </p:cNvPr>
          <p:cNvSpPr>
            <a:spLocks noGrp="1"/>
          </p:cNvSpPr>
          <p:nvPr>
            <p:ph idx="1"/>
          </p:nvPr>
        </p:nvSpPr>
        <p:spPr>
          <a:xfrm>
            <a:off x="1451579" y="2079385"/>
            <a:ext cx="9603275" cy="3450613"/>
          </a:xfrm>
        </p:spPr>
        <p:txBody>
          <a:bodyPr>
            <a:noAutofit/>
          </a:bodyPr>
          <a:lstStyle/>
          <a:p>
            <a:pPr algn="just"/>
            <a:r>
              <a:rPr lang="en-US" sz="1800" dirty="0"/>
              <a:t>The ecological footprint is a useful measure for urban societies and </a:t>
            </a:r>
            <a:r>
              <a:rPr lang="en-US" sz="1800" dirty="0" err="1"/>
              <a:t>industrialised</a:t>
            </a:r>
            <a:r>
              <a:rPr lang="en-US" sz="1800" dirty="0"/>
              <a:t> countries, as they have become distanced from and are less aware of their dependence on the products of the land.</a:t>
            </a:r>
          </a:p>
          <a:p>
            <a:pPr algn="just"/>
            <a:r>
              <a:rPr lang="en-US" sz="1800" dirty="0"/>
              <a:t>Ecological Footprint is the consumption measurement of the carrying capacity of the Earth. Right now 12 billion hectares is the total global capacity. In 2007, almost 18 billion hectares were consumed by the population of the world.</a:t>
            </a:r>
          </a:p>
          <a:p>
            <a:pPr algn="just"/>
            <a:r>
              <a:rPr lang="en-US" sz="1800" dirty="0"/>
              <a:t>According to the latest statistics for Ecological Footprint, an average of 7 hectares is consumed per person in the European countries. They are one of the top countries with a standard way of living and the best economical sustainability. </a:t>
            </a:r>
          </a:p>
          <a:p>
            <a:pPr algn="just"/>
            <a:r>
              <a:rPr lang="en-US" sz="1800" dirty="0"/>
              <a:t>With a 7 billion world population, there would be 49 billion hectares of Footprint. The Global Carrying Capacity will be 12 billion hectares. </a:t>
            </a:r>
          </a:p>
        </p:txBody>
      </p:sp>
    </p:spTree>
    <p:extLst>
      <p:ext uri="{BB962C8B-B14F-4D97-AF65-F5344CB8AC3E}">
        <p14:creationId xmlns:p14="http://schemas.microsoft.com/office/powerpoint/2010/main" val="25792258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F58C4-D1EB-1C43-81F9-BC9306BBF46E}"/>
              </a:ext>
            </a:extLst>
          </p:cNvPr>
          <p:cNvSpPr>
            <a:spLocks noGrp="1"/>
          </p:cNvSpPr>
          <p:nvPr>
            <p:ph type="title"/>
          </p:nvPr>
        </p:nvSpPr>
        <p:spPr/>
        <p:txBody>
          <a:bodyPr/>
          <a:lstStyle/>
          <a:p>
            <a:r>
              <a:rPr lang="en-US" dirty="0"/>
              <a:t>The Concept of Sustainability</a:t>
            </a:r>
          </a:p>
        </p:txBody>
      </p:sp>
      <p:sp>
        <p:nvSpPr>
          <p:cNvPr id="3" name="Content Placeholder 2">
            <a:extLst>
              <a:ext uri="{FF2B5EF4-FFF2-40B4-BE49-F238E27FC236}">
                <a16:creationId xmlns:a16="http://schemas.microsoft.com/office/drawing/2014/main" id="{BA4DB8FD-7F81-F649-8B34-C67405C1896E}"/>
              </a:ext>
            </a:extLst>
          </p:cNvPr>
          <p:cNvSpPr>
            <a:spLocks noGrp="1"/>
          </p:cNvSpPr>
          <p:nvPr>
            <p:ph idx="1"/>
          </p:nvPr>
        </p:nvSpPr>
        <p:spPr>
          <a:xfrm>
            <a:off x="1603169" y="2208282"/>
            <a:ext cx="9451685" cy="3834527"/>
          </a:xfrm>
        </p:spPr>
        <p:txBody>
          <a:bodyPr>
            <a:normAutofit fontScale="85000" lnSpcReduction="10000"/>
          </a:bodyPr>
          <a:lstStyle/>
          <a:p>
            <a:r>
              <a:rPr lang="en-US" sz="2400" dirty="0"/>
              <a:t>Sustainability ideally means meeting the needs of the present generation using the resources that are available without bothering the future generations to come. </a:t>
            </a:r>
          </a:p>
          <a:p>
            <a:r>
              <a:rPr lang="en-US" sz="2400" dirty="0"/>
              <a:t>It can also be defined as an integration of 3 pillars of social, economic and environmental columns. Under this concept, people look for an approach that is </a:t>
            </a:r>
          </a:p>
          <a:p>
            <a:pPr lvl="1"/>
            <a:r>
              <a:rPr lang="en-US" sz="2100" dirty="0"/>
              <a:t>equally balanced with long term profitability, </a:t>
            </a:r>
          </a:p>
          <a:p>
            <a:pPr lvl="1"/>
            <a:r>
              <a:rPr lang="en-US" sz="2100" dirty="0"/>
              <a:t>maximum environmental care, and </a:t>
            </a:r>
          </a:p>
          <a:p>
            <a:pPr lvl="1"/>
            <a:r>
              <a:rPr lang="en-US" sz="2100" dirty="0"/>
              <a:t>social responsibilities.  </a:t>
            </a:r>
          </a:p>
          <a:p>
            <a:pPr marL="457200" lvl="1" indent="0">
              <a:buNone/>
            </a:pPr>
            <a:endParaRPr lang="en-US" sz="2100" dirty="0"/>
          </a:p>
          <a:p>
            <a:pPr marL="457200" lvl="1" indent="0">
              <a:buNone/>
            </a:pPr>
            <a:r>
              <a:rPr lang="en-US" sz="2100" dirty="0"/>
              <a:t>If any of these three pillars is weak, then the whole system will be unsustainable on the whole. The goal of these three pillars is to bring sustainability to the world.</a:t>
            </a:r>
          </a:p>
          <a:p>
            <a:pPr marL="0" indent="0">
              <a:buNone/>
            </a:pPr>
            <a:endParaRPr lang="en-US" sz="2100" dirty="0"/>
          </a:p>
          <a:p>
            <a:endParaRPr lang="en-US" sz="1800" dirty="0"/>
          </a:p>
          <a:p>
            <a:endParaRPr lang="en-US" sz="1800" dirty="0"/>
          </a:p>
        </p:txBody>
      </p:sp>
    </p:spTree>
    <p:extLst>
      <p:ext uri="{BB962C8B-B14F-4D97-AF65-F5344CB8AC3E}">
        <p14:creationId xmlns:p14="http://schemas.microsoft.com/office/powerpoint/2010/main" val="23528085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D56BFC-0EAC-3A4F-9F1C-A2DF70369CF4}"/>
              </a:ext>
            </a:extLst>
          </p:cNvPr>
          <p:cNvSpPr>
            <a:spLocks noGrp="1"/>
          </p:cNvSpPr>
          <p:nvPr>
            <p:ph type="title"/>
          </p:nvPr>
        </p:nvSpPr>
        <p:spPr/>
        <p:txBody>
          <a:bodyPr/>
          <a:lstStyle/>
          <a:p>
            <a:r>
              <a:rPr lang="en-US" dirty="0"/>
              <a:t>ecological footprint</a:t>
            </a:r>
          </a:p>
        </p:txBody>
      </p:sp>
      <p:sp>
        <p:nvSpPr>
          <p:cNvPr id="3" name="Content Placeholder 2">
            <a:extLst>
              <a:ext uri="{FF2B5EF4-FFF2-40B4-BE49-F238E27FC236}">
                <a16:creationId xmlns:a16="http://schemas.microsoft.com/office/drawing/2014/main" id="{EBC13539-FF30-C84F-ABC2-9D29A9E6548E}"/>
              </a:ext>
            </a:extLst>
          </p:cNvPr>
          <p:cNvSpPr>
            <a:spLocks noGrp="1"/>
          </p:cNvSpPr>
          <p:nvPr>
            <p:ph idx="1"/>
          </p:nvPr>
        </p:nvSpPr>
        <p:spPr/>
        <p:txBody>
          <a:bodyPr>
            <a:noAutofit/>
          </a:bodyPr>
          <a:lstStyle/>
          <a:p>
            <a:pPr algn="just"/>
            <a:r>
              <a:rPr lang="en-US" sz="1800" dirty="0"/>
              <a:t>However, after reaching this point, the capacity utilization of the planet will be 400%. So there will be more than 300% overshoot. This level of environmental and economic unsustainability would destroy the environment instantly.</a:t>
            </a:r>
          </a:p>
          <a:p>
            <a:pPr algn="just"/>
            <a:r>
              <a:rPr lang="en-US" sz="1800" dirty="0"/>
              <a:t>USA and China, the top two contributors in the emission of greenhouse gases is not even willing to sign the Treaty for Kyoto Protocol. The emission of GHG has increased by 6% in the year 2009. Degradation in the fertility of the soil, deforestation, pollution, and less supply of freshwater is some of the sustainability problems happening due to climatic changes.</a:t>
            </a:r>
          </a:p>
          <a:p>
            <a:pPr algn="just"/>
            <a:r>
              <a:rPr lang="en-US" sz="1800" dirty="0"/>
              <a:t>If all the above facts and data are put together, it is observed that economic sustainability is almost impossible. So what can we do to rectify it? The only solution for this is to go deep and resolve the root causes of the problems. The intermediary solution will only handle the problem for the time being, but will not eradicate it from the root.</a:t>
            </a:r>
          </a:p>
          <a:p>
            <a:pPr algn="just"/>
            <a:endParaRPr lang="en-US" sz="1800" dirty="0"/>
          </a:p>
        </p:txBody>
      </p:sp>
    </p:spTree>
    <p:extLst>
      <p:ext uri="{BB962C8B-B14F-4D97-AF65-F5344CB8AC3E}">
        <p14:creationId xmlns:p14="http://schemas.microsoft.com/office/powerpoint/2010/main" val="20554761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E6746B-B54C-A44A-B193-89377205A386}"/>
              </a:ext>
            </a:extLst>
          </p:cNvPr>
          <p:cNvSpPr>
            <a:spLocks noGrp="1"/>
          </p:cNvSpPr>
          <p:nvPr>
            <p:ph type="title"/>
          </p:nvPr>
        </p:nvSpPr>
        <p:spPr>
          <a:xfrm>
            <a:off x="1647522" y="987245"/>
            <a:ext cx="9603275" cy="1049235"/>
          </a:xfrm>
        </p:spPr>
        <p:txBody>
          <a:bodyPr>
            <a:normAutofit/>
          </a:bodyPr>
          <a:lstStyle/>
          <a:p>
            <a:r>
              <a:rPr lang="en-US" sz="2400" dirty="0"/>
              <a:t>Viewpoints for the 3 Pillars of Sustainability</a:t>
            </a:r>
          </a:p>
        </p:txBody>
      </p:sp>
      <p:sp>
        <p:nvSpPr>
          <p:cNvPr id="3" name="Content Placeholder 2">
            <a:extLst>
              <a:ext uri="{FF2B5EF4-FFF2-40B4-BE49-F238E27FC236}">
                <a16:creationId xmlns:a16="http://schemas.microsoft.com/office/drawing/2014/main" id="{65045B2B-89A5-EF4F-949B-0C5D32708418}"/>
              </a:ext>
            </a:extLst>
          </p:cNvPr>
          <p:cNvSpPr>
            <a:spLocks noGrp="1"/>
          </p:cNvSpPr>
          <p:nvPr>
            <p:ph idx="1"/>
          </p:nvPr>
        </p:nvSpPr>
        <p:spPr>
          <a:xfrm>
            <a:off x="1451579" y="2015732"/>
            <a:ext cx="9603275" cy="4037749"/>
          </a:xfrm>
        </p:spPr>
        <p:txBody>
          <a:bodyPr/>
          <a:lstStyle/>
          <a:p>
            <a:r>
              <a:rPr lang="en-US" b="1" dirty="0"/>
              <a:t>The Environmentalists’ </a:t>
            </a:r>
            <a:r>
              <a:rPr lang="en-US" dirty="0"/>
              <a:t>views on nature and natural resources are different from human beings. According to the natural resources should be preserved so that humans can evolve and survive.</a:t>
            </a:r>
          </a:p>
          <a:p>
            <a:r>
              <a:rPr lang="en-US" b="1" dirty="0"/>
              <a:t>The Ecologist </a:t>
            </a:r>
            <a:r>
              <a:rPr lang="en-US" dirty="0"/>
              <a:t>does not separate human beings from any entity of the planet nor its resources. According to them, humanity inherits the value from nature and the planet and both of them should be protected.</a:t>
            </a:r>
          </a:p>
          <a:p>
            <a:r>
              <a:rPr lang="en-US" b="1" dirty="0"/>
              <a:t>The Economist </a:t>
            </a:r>
            <a:r>
              <a:rPr lang="en-US" dirty="0"/>
              <a:t>measures the sustainability from the viewpoint of the consumer-led culture treating finite resources of nature as an income that will result in the aversion of natural crisis. They believe the system will sort out itself through the advances in the technological section if left on its own.</a:t>
            </a:r>
          </a:p>
          <a:p>
            <a:endParaRPr lang="en-US" dirty="0"/>
          </a:p>
        </p:txBody>
      </p:sp>
    </p:spTree>
    <p:extLst>
      <p:ext uri="{BB962C8B-B14F-4D97-AF65-F5344CB8AC3E}">
        <p14:creationId xmlns:p14="http://schemas.microsoft.com/office/powerpoint/2010/main" val="264935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2A1AE0-530C-404D-A08F-F3E3FBC5024E}"/>
              </a:ext>
            </a:extLst>
          </p:cNvPr>
          <p:cNvSpPr>
            <a:spLocks noGrp="1"/>
          </p:cNvSpPr>
          <p:nvPr>
            <p:ph type="title"/>
          </p:nvPr>
        </p:nvSpPr>
        <p:spPr/>
        <p:txBody>
          <a:bodyPr/>
          <a:lstStyle/>
          <a:p>
            <a:r>
              <a:rPr lang="en-US" dirty="0"/>
              <a:t>Examples of sustainability indicators</a:t>
            </a:r>
          </a:p>
        </p:txBody>
      </p:sp>
      <p:sp>
        <p:nvSpPr>
          <p:cNvPr id="3" name="Content Placeholder 2">
            <a:extLst>
              <a:ext uri="{FF2B5EF4-FFF2-40B4-BE49-F238E27FC236}">
                <a16:creationId xmlns:a16="http://schemas.microsoft.com/office/drawing/2014/main" id="{98991634-77B5-D743-A5D0-E9406321EE21}"/>
              </a:ext>
            </a:extLst>
          </p:cNvPr>
          <p:cNvSpPr>
            <a:spLocks noGrp="1"/>
          </p:cNvSpPr>
          <p:nvPr>
            <p:ph idx="1"/>
          </p:nvPr>
        </p:nvSpPr>
        <p:spPr>
          <a:xfrm>
            <a:off x="1451579" y="2015732"/>
            <a:ext cx="9603275" cy="4596941"/>
          </a:xfrm>
        </p:spPr>
        <p:txBody>
          <a:bodyPr>
            <a:normAutofit fontScale="55000" lnSpcReduction="20000"/>
          </a:bodyPr>
          <a:lstStyle/>
          <a:p>
            <a:pPr marL="0" indent="0">
              <a:buNone/>
            </a:pPr>
            <a:r>
              <a:rPr lang="en-US" sz="3300" dirty="0"/>
              <a:t>Examples of sustainability indicators for a city and which reflect their origin in other indicators are: </a:t>
            </a:r>
          </a:p>
          <a:p>
            <a:r>
              <a:rPr lang="en-US" sz="3300" dirty="0"/>
              <a:t>1. income per capita ratio for upper and lower deciles;</a:t>
            </a:r>
          </a:p>
          <a:p>
            <a:r>
              <a:rPr lang="en-US" sz="3300" dirty="0"/>
              <a:t>2. solid waste generated/water consumption/energy consumption per capita; </a:t>
            </a:r>
          </a:p>
          <a:p>
            <a:r>
              <a:rPr lang="en-US" sz="3300" dirty="0"/>
              <a:t>3. proportion of workforce in the employ of the top 10 employers;</a:t>
            </a:r>
          </a:p>
          <a:p>
            <a:r>
              <a:rPr lang="en-US" sz="3300" dirty="0"/>
              <a:t>4. number of good air quality days/year;</a:t>
            </a:r>
          </a:p>
          <a:p>
            <a:r>
              <a:rPr lang="en-US" sz="3300" dirty="0"/>
              <a:t>5. diversity and population of specified urban fauna (particularly birds);</a:t>
            </a:r>
          </a:p>
          <a:p>
            <a:r>
              <a:rPr lang="en-US" sz="3300" dirty="0"/>
              <a:t>6. distance travelled on public relative to private transport per capita;</a:t>
            </a:r>
          </a:p>
          <a:p>
            <a:r>
              <a:rPr lang="en-US" sz="3300" dirty="0"/>
              <a:t>7. residential densities relative to public space in inner cities;</a:t>
            </a:r>
          </a:p>
          <a:p>
            <a:r>
              <a:rPr lang="en-US" sz="3300" dirty="0"/>
              <a:t>8. relative hospital admission rates for selected childhood diseases; and</a:t>
            </a:r>
          </a:p>
          <a:p>
            <a:r>
              <a:rPr lang="en-US" sz="3300" dirty="0"/>
              <a:t>9. proportion of low birth weights among infants by income groupings. </a:t>
            </a:r>
          </a:p>
          <a:p>
            <a:endParaRPr lang="en-US" sz="1800" dirty="0"/>
          </a:p>
        </p:txBody>
      </p:sp>
    </p:spTree>
    <p:extLst>
      <p:ext uri="{BB962C8B-B14F-4D97-AF65-F5344CB8AC3E}">
        <p14:creationId xmlns:p14="http://schemas.microsoft.com/office/powerpoint/2010/main" val="9095384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94A8A7-1239-3C45-AE94-E9CE35509F95}"/>
              </a:ext>
            </a:extLst>
          </p:cNvPr>
          <p:cNvSpPr>
            <a:spLocks noGrp="1"/>
          </p:cNvSpPr>
          <p:nvPr>
            <p:ph type="title"/>
          </p:nvPr>
        </p:nvSpPr>
        <p:spPr>
          <a:xfrm>
            <a:off x="1840675" y="1092530"/>
            <a:ext cx="9214179" cy="761224"/>
          </a:xfrm>
        </p:spPr>
        <p:txBody>
          <a:bodyPr>
            <a:normAutofit/>
          </a:bodyPr>
          <a:lstStyle/>
          <a:p>
            <a:r>
              <a:rPr lang="en-US" sz="2800" dirty="0"/>
              <a:t>Conclusion:</a:t>
            </a:r>
          </a:p>
        </p:txBody>
      </p:sp>
      <p:sp>
        <p:nvSpPr>
          <p:cNvPr id="3" name="Content Placeholder 2">
            <a:extLst>
              <a:ext uri="{FF2B5EF4-FFF2-40B4-BE49-F238E27FC236}">
                <a16:creationId xmlns:a16="http://schemas.microsoft.com/office/drawing/2014/main" id="{92DEB2DD-9EBB-9748-94EB-8D561A0D3167}"/>
              </a:ext>
            </a:extLst>
          </p:cNvPr>
          <p:cNvSpPr>
            <a:spLocks noGrp="1"/>
          </p:cNvSpPr>
          <p:nvPr>
            <p:ph idx="1"/>
          </p:nvPr>
        </p:nvSpPr>
        <p:spPr>
          <a:xfrm>
            <a:off x="2274687" y="1991982"/>
            <a:ext cx="7642625" cy="3450613"/>
          </a:xfrm>
        </p:spPr>
        <p:txBody>
          <a:bodyPr>
            <a:normAutofit fontScale="92500" lnSpcReduction="20000"/>
          </a:bodyPr>
          <a:lstStyle/>
          <a:p>
            <a:pPr algn="just"/>
            <a:endParaRPr lang="en-US" b="1" dirty="0"/>
          </a:p>
          <a:p>
            <a:pPr algn="just"/>
            <a:r>
              <a:rPr lang="en-US" dirty="0"/>
              <a:t>Sustainability encompasses the entire chain of the ecosystem needing accountability from the primary section to the main level. There is an unconditional need for the interference of the government to work with communities and civil society to obtain sustainable growth and development by implementing the 3 pillars of sustainability. Only through proper balance of all the three social, economic and environmental entities, we can achieve true sustainability and sustainable development.</a:t>
            </a:r>
          </a:p>
          <a:p>
            <a:pPr algn="just"/>
            <a:br>
              <a:rPr lang="en-US" dirty="0"/>
            </a:br>
            <a:endParaRPr lang="en-US" dirty="0"/>
          </a:p>
          <a:p>
            <a:pPr algn="just"/>
            <a:endParaRPr lang="en-US" dirty="0"/>
          </a:p>
        </p:txBody>
      </p:sp>
    </p:spTree>
    <p:extLst>
      <p:ext uri="{BB962C8B-B14F-4D97-AF65-F5344CB8AC3E}">
        <p14:creationId xmlns:p14="http://schemas.microsoft.com/office/powerpoint/2010/main" val="14060966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4AD545-13EE-1F42-8B3D-FF62A9FB94F7}"/>
              </a:ext>
            </a:extLst>
          </p:cNvPr>
          <p:cNvSpPr>
            <a:spLocks noGrp="1"/>
          </p:cNvSpPr>
          <p:nvPr>
            <p:ph type="title"/>
          </p:nvPr>
        </p:nvSpPr>
        <p:spPr>
          <a:xfrm>
            <a:off x="1310129" y="257599"/>
            <a:ext cx="9571742" cy="1049235"/>
          </a:xfrm>
        </p:spPr>
        <p:txBody>
          <a:bodyPr/>
          <a:lstStyle/>
          <a:p>
            <a:r>
              <a:rPr lang="en-US" dirty="0"/>
              <a:t>The Concept of Sustainability</a:t>
            </a:r>
          </a:p>
        </p:txBody>
      </p:sp>
      <p:pic>
        <p:nvPicPr>
          <p:cNvPr id="4" name="Content Placeholder 3">
            <a:extLst>
              <a:ext uri="{FF2B5EF4-FFF2-40B4-BE49-F238E27FC236}">
                <a16:creationId xmlns:a16="http://schemas.microsoft.com/office/drawing/2014/main" id="{1C4E25EC-CADB-CE40-9C06-C3796C51816F}"/>
              </a:ext>
            </a:extLst>
          </p:cNvPr>
          <p:cNvPicPr>
            <a:picLocks noGrp="1" noChangeAspect="1"/>
          </p:cNvPicPr>
          <p:nvPr>
            <p:ph idx="1"/>
          </p:nvPr>
        </p:nvPicPr>
        <p:blipFill>
          <a:blip r:embed="rId2"/>
          <a:stretch>
            <a:fillRect/>
          </a:stretch>
        </p:blipFill>
        <p:spPr>
          <a:xfrm>
            <a:off x="4750129" y="1056905"/>
            <a:ext cx="6492473" cy="4888250"/>
          </a:xfrm>
          <a:prstGeom prst="rect">
            <a:avLst/>
          </a:prstGeom>
        </p:spPr>
      </p:pic>
      <p:sp>
        <p:nvSpPr>
          <p:cNvPr id="5" name="Rectangle 4">
            <a:extLst>
              <a:ext uri="{FF2B5EF4-FFF2-40B4-BE49-F238E27FC236}">
                <a16:creationId xmlns:a16="http://schemas.microsoft.com/office/drawing/2014/main" id="{1122EB54-49A5-C441-8EB1-D7F1023E8F80}"/>
              </a:ext>
            </a:extLst>
          </p:cNvPr>
          <p:cNvSpPr/>
          <p:nvPr/>
        </p:nvSpPr>
        <p:spPr>
          <a:xfrm>
            <a:off x="1409206" y="2471214"/>
            <a:ext cx="3115294" cy="2554545"/>
          </a:xfrm>
          <a:prstGeom prst="rect">
            <a:avLst/>
          </a:prstGeom>
        </p:spPr>
        <p:txBody>
          <a:bodyPr wrap="square">
            <a:spAutoFit/>
          </a:bodyPr>
          <a:lstStyle/>
          <a:p>
            <a:pPr algn="just"/>
            <a:r>
              <a:rPr lang="en-US" sz="2000" dirty="0"/>
              <a:t>The three-pillar conception of (social, economic and environmental) sustainability, commonly represented by three intersecting circles with overall sustainability at the center, has become ubiquitous. </a:t>
            </a:r>
          </a:p>
        </p:txBody>
      </p:sp>
    </p:spTree>
    <p:extLst>
      <p:ext uri="{BB962C8B-B14F-4D97-AF65-F5344CB8AC3E}">
        <p14:creationId xmlns:p14="http://schemas.microsoft.com/office/powerpoint/2010/main" val="11438007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966FF5-A4A8-E448-B060-452475D55669}"/>
              </a:ext>
            </a:extLst>
          </p:cNvPr>
          <p:cNvSpPr>
            <a:spLocks noGrp="1"/>
          </p:cNvSpPr>
          <p:nvPr>
            <p:ph type="title"/>
          </p:nvPr>
        </p:nvSpPr>
        <p:spPr/>
        <p:txBody>
          <a:bodyPr/>
          <a:lstStyle/>
          <a:p>
            <a:r>
              <a:rPr lang="en-US" dirty="0"/>
              <a:t>The Concept of Sustainability</a:t>
            </a:r>
          </a:p>
        </p:txBody>
      </p:sp>
      <p:sp>
        <p:nvSpPr>
          <p:cNvPr id="4" name="Content Placeholder 3">
            <a:extLst>
              <a:ext uri="{FF2B5EF4-FFF2-40B4-BE49-F238E27FC236}">
                <a16:creationId xmlns:a16="http://schemas.microsoft.com/office/drawing/2014/main" id="{A0C2AB75-F167-3E43-8BBB-CDA06A7FF461}"/>
              </a:ext>
            </a:extLst>
          </p:cNvPr>
          <p:cNvSpPr>
            <a:spLocks noGrp="1"/>
          </p:cNvSpPr>
          <p:nvPr>
            <p:ph idx="1"/>
          </p:nvPr>
        </p:nvSpPr>
        <p:spPr>
          <a:xfrm>
            <a:off x="1569795" y="2015731"/>
            <a:ext cx="9366842" cy="4139146"/>
          </a:xfrm>
          <a:prstGeom prst="rect">
            <a:avLst/>
          </a:prstGeom>
        </p:spPr>
        <p:txBody>
          <a:bodyPr wrap="square">
            <a:spAutoFit/>
          </a:bodyPr>
          <a:lstStyle/>
          <a:p>
            <a:pPr algn="just"/>
            <a:r>
              <a:rPr lang="en-US" dirty="0"/>
              <a:t>Sustainability, however, is more than just the interconnectedness of the economy, society and the environment. they are largely only the external manifestations of sustainability. The internal, fundamental, and existential dimensions are neglected. Sustainability, therefore, may be something more grand and noble and dynamic.</a:t>
            </a:r>
          </a:p>
          <a:p>
            <a:pPr algn="just"/>
            <a:endParaRPr lang="en-US" dirty="0"/>
          </a:p>
          <a:p>
            <a:pPr algn="just"/>
            <a:r>
              <a:rPr lang="en-US" dirty="0"/>
              <a:t>Human nature being what it is, we may push the global physical and biological capacities to their very limits, which will be survival rather than sustainability. Survival is merely not dying, whereas we probably think of sustainability in terms of justice, interdependence, sufficiency, choice and above all the meaning of life. </a:t>
            </a:r>
          </a:p>
          <a:p>
            <a:pPr marL="0" indent="0">
              <a:buNone/>
            </a:pPr>
            <a:endParaRPr lang="en-US" dirty="0"/>
          </a:p>
        </p:txBody>
      </p:sp>
    </p:spTree>
    <p:extLst>
      <p:ext uri="{BB962C8B-B14F-4D97-AF65-F5344CB8AC3E}">
        <p14:creationId xmlns:p14="http://schemas.microsoft.com/office/powerpoint/2010/main" val="35886186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E998FA-7678-A44F-9063-95D0D16A2D6F}"/>
              </a:ext>
            </a:extLst>
          </p:cNvPr>
          <p:cNvSpPr>
            <a:spLocks noGrp="1"/>
          </p:cNvSpPr>
          <p:nvPr>
            <p:ph type="title"/>
          </p:nvPr>
        </p:nvSpPr>
        <p:spPr>
          <a:xfrm>
            <a:off x="1451577" y="662015"/>
            <a:ext cx="9603275" cy="1049235"/>
          </a:xfrm>
        </p:spPr>
        <p:txBody>
          <a:bodyPr/>
          <a:lstStyle/>
          <a:p>
            <a:r>
              <a:rPr lang="en-US" dirty="0"/>
              <a:t>The Concept of Sustainability</a:t>
            </a:r>
          </a:p>
        </p:txBody>
      </p:sp>
      <p:pic>
        <p:nvPicPr>
          <p:cNvPr id="4" name="Content Placeholder 3">
            <a:extLst>
              <a:ext uri="{FF2B5EF4-FFF2-40B4-BE49-F238E27FC236}">
                <a16:creationId xmlns:a16="http://schemas.microsoft.com/office/drawing/2014/main" id="{23051E3D-9CAA-5846-A4C1-D49F52CE3C85}"/>
              </a:ext>
            </a:extLst>
          </p:cNvPr>
          <p:cNvPicPr>
            <a:picLocks noGrp="1" noChangeAspect="1"/>
          </p:cNvPicPr>
          <p:nvPr>
            <p:ph idx="1"/>
          </p:nvPr>
        </p:nvPicPr>
        <p:blipFill>
          <a:blip r:embed="rId2"/>
          <a:stretch>
            <a:fillRect/>
          </a:stretch>
        </p:blipFill>
        <p:spPr>
          <a:xfrm>
            <a:off x="2049205" y="1537239"/>
            <a:ext cx="8408021" cy="4516242"/>
          </a:xfrm>
          <a:prstGeom prst="rect">
            <a:avLst/>
          </a:prstGeom>
        </p:spPr>
      </p:pic>
    </p:spTree>
    <p:extLst>
      <p:ext uri="{BB962C8B-B14F-4D97-AF65-F5344CB8AC3E}">
        <p14:creationId xmlns:p14="http://schemas.microsoft.com/office/powerpoint/2010/main" val="33106964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644282-2379-4141-AE0D-0C0285FDF1AD}"/>
              </a:ext>
            </a:extLst>
          </p:cNvPr>
          <p:cNvSpPr>
            <a:spLocks noGrp="1"/>
          </p:cNvSpPr>
          <p:nvPr>
            <p:ph type="title"/>
          </p:nvPr>
        </p:nvSpPr>
        <p:spPr/>
        <p:txBody>
          <a:bodyPr/>
          <a:lstStyle/>
          <a:p>
            <a:r>
              <a:rPr lang="en-US" i="1" dirty="0"/>
              <a:t>The Social Discourse on Sustainability </a:t>
            </a:r>
            <a:br>
              <a:rPr lang="en-US" dirty="0"/>
            </a:br>
            <a:endParaRPr lang="en-US" dirty="0"/>
          </a:p>
        </p:txBody>
      </p:sp>
      <p:sp>
        <p:nvSpPr>
          <p:cNvPr id="3" name="Content Placeholder 2">
            <a:extLst>
              <a:ext uri="{FF2B5EF4-FFF2-40B4-BE49-F238E27FC236}">
                <a16:creationId xmlns:a16="http://schemas.microsoft.com/office/drawing/2014/main" id="{6941AAC9-8314-BB42-A2B1-16C6FA1F83BC}"/>
              </a:ext>
            </a:extLst>
          </p:cNvPr>
          <p:cNvSpPr>
            <a:spLocks noGrp="1"/>
          </p:cNvSpPr>
          <p:nvPr>
            <p:ph idx="1"/>
          </p:nvPr>
        </p:nvSpPr>
        <p:spPr>
          <a:xfrm>
            <a:off x="1451579" y="2015732"/>
            <a:ext cx="9603275" cy="4037749"/>
          </a:xfrm>
        </p:spPr>
        <p:txBody>
          <a:bodyPr>
            <a:normAutofit lnSpcReduction="10000"/>
          </a:bodyPr>
          <a:lstStyle/>
          <a:p>
            <a:r>
              <a:rPr lang="en-US" dirty="0"/>
              <a:t>There is little dispute that our present path is unsustainable. The challenge of sustain- ability is neither wholly technical nor rational. It is one of change in attitude and </a:t>
            </a:r>
            <a:r>
              <a:rPr lang="en-US" dirty="0" err="1"/>
              <a:t>behaviour</a:t>
            </a:r>
            <a:r>
              <a:rPr lang="en-US" dirty="0"/>
              <a:t>. </a:t>
            </a:r>
          </a:p>
          <a:p>
            <a:r>
              <a:rPr lang="en-US" dirty="0"/>
              <a:t>Sustainability must therefore include the social discourse where the fundamental issues are explored collaboratively within the groups or community concerned. We do not do that very well, partly because of </a:t>
            </a:r>
          </a:p>
          <a:p>
            <a:pPr lvl="1"/>
            <a:r>
              <a:rPr lang="en-US" dirty="0"/>
              <a:t>increasing populations, </a:t>
            </a:r>
          </a:p>
          <a:p>
            <a:pPr lvl="1"/>
            <a:r>
              <a:rPr lang="en-US" dirty="0"/>
              <a:t>complexity, </a:t>
            </a:r>
          </a:p>
          <a:p>
            <a:pPr lvl="1"/>
            <a:r>
              <a:rPr lang="en-US" dirty="0"/>
              <a:t>distractions and mobility, </a:t>
            </a:r>
          </a:p>
          <a:p>
            <a:pPr lvl="1"/>
            <a:r>
              <a:rPr lang="en-US" dirty="0"/>
              <a:t>but more because of certain characteristics of the dominant paradigm that are seen as desirable. </a:t>
            </a:r>
          </a:p>
          <a:p>
            <a:endParaRPr lang="en-US" dirty="0"/>
          </a:p>
        </p:txBody>
      </p:sp>
    </p:spTree>
    <p:extLst>
      <p:ext uri="{BB962C8B-B14F-4D97-AF65-F5344CB8AC3E}">
        <p14:creationId xmlns:p14="http://schemas.microsoft.com/office/powerpoint/2010/main" val="37119048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86B69C-F5BB-D54B-BAA4-F5CC4DD49E43}"/>
              </a:ext>
            </a:extLst>
          </p:cNvPr>
          <p:cNvSpPr>
            <a:spLocks noGrp="1"/>
          </p:cNvSpPr>
          <p:nvPr>
            <p:ph type="title"/>
          </p:nvPr>
        </p:nvSpPr>
        <p:spPr/>
        <p:txBody>
          <a:bodyPr/>
          <a:lstStyle/>
          <a:p>
            <a:r>
              <a:rPr lang="en-US" i="1" dirty="0"/>
              <a:t>The Social Discourse on Sustainability</a:t>
            </a:r>
            <a:endParaRPr lang="en-US" dirty="0"/>
          </a:p>
        </p:txBody>
      </p:sp>
      <p:sp>
        <p:nvSpPr>
          <p:cNvPr id="3" name="Content Placeholder 2">
            <a:extLst>
              <a:ext uri="{FF2B5EF4-FFF2-40B4-BE49-F238E27FC236}">
                <a16:creationId xmlns:a16="http://schemas.microsoft.com/office/drawing/2014/main" id="{DFF2CF9C-1284-7743-823F-DEF4E81EE207}"/>
              </a:ext>
            </a:extLst>
          </p:cNvPr>
          <p:cNvSpPr>
            <a:spLocks noGrp="1"/>
          </p:cNvSpPr>
          <p:nvPr>
            <p:ph idx="1"/>
          </p:nvPr>
        </p:nvSpPr>
        <p:spPr>
          <a:xfrm>
            <a:off x="1608794" y="1947553"/>
            <a:ext cx="9993397" cy="3325091"/>
          </a:xfrm>
        </p:spPr>
        <p:txBody>
          <a:bodyPr>
            <a:normAutofit lnSpcReduction="10000"/>
          </a:bodyPr>
          <a:lstStyle/>
          <a:p>
            <a:r>
              <a:rPr lang="en-US" dirty="0"/>
              <a:t>Our perceptions of the needs of future generations is based on personal needs ‘How much is enough?’ is a question we have to explore together but can only answer individually</a:t>
            </a:r>
          </a:p>
          <a:p>
            <a:r>
              <a:rPr lang="en-US" dirty="0"/>
              <a:t>But the concept is still with us and getting stronger, we have a better understanding of what is unsustainable rather than what is sustainable. </a:t>
            </a:r>
          </a:p>
          <a:p>
            <a:r>
              <a:rPr lang="en-US" dirty="0"/>
              <a:t>Unsustainability is commonly seen as environmental degradation, from the stresses of human population, affluence and technology on ecological and global limits. </a:t>
            </a:r>
          </a:p>
          <a:p>
            <a:r>
              <a:rPr lang="en-US" dirty="0"/>
              <a:t>Since these stresses are all of our own construction, their control is, theoretically at least, within our capabilities. </a:t>
            </a:r>
          </a:p>
          <a:p>
            <a:endParaRPr lang="en-US" dirty="0"/>
          </a:p>
        </p:txBody>
      </p:sp>
    </p:spTree>
    <p:extLst>
      <p:ext uri="{BB962C8B-B14F-4D97-AF65-F5344CB8AC3E}">
        <p14:creationId xmlns:p14="http://schemas.microsoft.com/office/powerpoint/2010/main" val="2957499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A51D22-65A6-3A44-8F4C-B1104254FB93}"/>
              </a:ext>
            </a:extLst>
          </p:cNvPr>
          <p:cNvSpPr>
            <a:spLocks noGrp="1"/>
          </p:cNvSpPr>
          <p:nvPr>
            <p:ph type="title"/>
          </p:nvPr>
        </p:nvSpPr>
        <p:spPr>
          <a:xfrm>
            <a:off x="1451578" y="893729"/>
            <a:ext cx="9603275" cy="1049235"/>
          </a:xfrm>
        </p:spPr>
        <p:txBody>
          <a:bodyPr/>
          <a:lstStyle/>
          <a:p>
            <a:r>
              <a:rPr lang="en-US" dirty="0"/>
              <a:t>Sustainability indicators </a:t>
            </a:r>
          </a:p>
        </p:txBody>
      </p:sp>
      <p:sp>
        <p:nvSpPr>
          <p:cNvPr id="3" name="Content Placeholder 2">
            <a:extLst>
              <a:ext uri="{FF2B5EF4-FFF2-40B4-BE49-F238E27FC236}">
                <a16:creationId xmlns:a16="http://schemas.microsoft.com/office/drawing/2014/main" id="{63109B04-EC8D-8046-936B-535FFAE0C475}"/>
              </a:ext>
            </a:extLst>
          </p:cNvPr>
          <p:cNvSpPr>
            <a:spLocks noGrp="1"/>
          </p:cNvSpPr>
          <p:nvPr>
            <p:ph idx="1"/>
          </p:nvPr>
        </p:nvSpPr>
        <p:spPr>
          <a:xfrm>
            <a:off x="1754659" y="1942964"/>
            <a:ext cx="8997114" cy="4190207"/>
          </a:xfrm>
        </p:spPr>
        <p:txBody>
          <a:bodyPr>
            <a:normAutofit lnSpcReduction="10000"/>
          </a:bodyPr>
          <a:lstStyle/>
          <a:p>
            <a:pPr marL="0" indent="0" algn="just">
              <a:buNone/>
            </a:pPr>
            <a:r>
              <a:rPr lang="en-US" dirty="0">
                <a:solidFill>
                  <a:srgbClr val="C00000"/>
                </a:solidFill>
              </a:rPr>
              <a:t>What is an indicator?</a:t>
            </a:r>
            <a:r>
              <a:rPr lang="en-US" dirty="0"/>
              <a:t> An indicator is a parameter which help to explain or show how a condition changes over time. </a:t>
            </a:r>
          </a:p>
          <a:p>
            <a:pPr marL="0" indent="0" algn="just">
              <a:buNone/>
            </a:pPr>
            <a:r>
              <a:rPr lang="en-US" dirty="0"/>
              <a:t>The basic functions of indicators </a:t>
            </a:r>
          </a:p>
          <a:p>
            <a:pPr marL="514350" indent="-514350" algn="just">
              <a:buAutoNum type="romanUcPeriod"/>
            </a:pPr>
            <a:r>
              <a:rPr lang="en-US" dirty="0"/>
              <a:t>Simplification </a:t>
            </a:r>
          </a:p>
          <a:p>
            <a:pPr marL="514350" indent="-514350" algn="just">
              <a:buAutoNum type="romanUcPeriod"/>
            </a:pPr>
            <a:r>
              <a:rPr lang="en-US" dirty="0"/>
              <a:t>Quantification </a:t>
            </a:r>
          </a:p>
          <a:p>
            <a:pPr marL="514350" indent="-514350" algn="just">
              <a:buAutoNum type="romanUcPeriod"/>
            </a:pPr>
            <a:r>
              <a:rPr lang="en-US" dirty="0"/>
              <a:t>Communication</a:t>
            </a:r>
          </a:p>
          <a:p>
            <a:pPr marL="0" indent="0" algn="just">
              <a:buNone/>
            </a:pPr>
            <a:r>
              <a:rPr lang="en-US" dirty="0">
                <a:solidFill>
                  <a:srgbClr val="C00000"/>
                </a:solidFill>
              </a:rPr>
              <a:t>Sustainability indicators: </a:t>
            </a:r>
            <a:r>
              <a:rPr lang="en-US" dirty="0"/>
              <a:t>A sustainable development indicator (SDI) can generally be understood as a quantitative tool that analyses changes, while measuring and communicating progress towards the sustainable use and management of economic, social, institutional and environmental resources </a:t>
            </a:r>
          </a:p>
        </p:txBody>
      </p:sp>
    </p:spTree>
    <p:extLst>
      <p:ext uri="{BB962C8B-B14F-4D97-AF65-F5344CB8AC3E}">
        <p14:creationId xmlns:p14="http://schemas.microsoft.com/office/powerpoint/2010/main" val="19865102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E72BE-4DE7-5A4B-B321-01019917EB86}"/>
              </a:ext>
            </a:extLst>
          </p:cNvPr>
          <p:cNvSpPr>
            <a:spLocks noGrp="1"/>
          </p:cNvSpPr>
          <p:nvPr>
            <p:ph type="title"/>
          </p:nvPr>
        </p:nvSpPr>
        <p:spPr>
          <a:xfrm>
            <a:off x="1512125" y="950026"/>
            <a:ext cx="9463560" cy="951229"/>
          </a:xfrm>
        </p:spPr>
        <p:txBody>
          <a:bodyPr/>
          <a:lstStyle/>
          <a:p>
            <a:r>
              <a:rPr lang="en-US" dirty="0"/>
              <a:t>Sustainability indicators </a:t>
            </a:r>
          </a:p>
        </p:txBody>
      </p:sp>
      <p:sp>
        <p:nvSpPr>
          <p:cNvPr id="3" name="Content Placeholder 2">
            <a:extLst>
              <a:ext uri="{FF2B5EF4-FFF2-40B4-BE49-F238E27FC236}">
                <a16:creationId xmlns:a16="http://schemas.microsoft.com/office/drawing/2014/main" id="{B637C1CA-A421-154C-AEC7-FB512C17E529}"/>
              </a:ext>
            </a:extLst>
          </p:cNvPr>
          <p:cNvSpPr>
            <a:spLocks noGrp="1"/>
          </p:cNvSpPr>
          <p:nvPr>
            <p:ph idx="1"/>
          </p:nvPr>
        </p:nvSpPr>
        <p:spPr>
          <a:xfrm>
            <a:off x="1451579" y="2158236"/>
            <a:ext cx="9603275" cy="3450613"/>
          </a:xfrm>
        </p:spPr>
        <p:txBody>
          <a:bodyPr/>
          <a:lstStyle/>
          <a:p>
            <a:r>
              <a:rPr lang="en-US" dirty="0"/>
              <a:t>To explain the three pillars of sustainability, we require a system diagram. The biosphere is the largest system where we live. It is composed of the human system which is again subdivided into economic and social systems. </a:t>
            </a:r>
          </a:p>
          <a:p>
            <a:r>
              <a:rPr lang="en-US" dirty="0"/>
              <a:t>The people from the social subsystem work together under a government to optimize the economic output of the system.</a:t>
            </a:r>
          </a:p>
          <a:p>
            <a:r>
              <a:rPr lang="en-US" dirty="0"/>
              <a:t>Environmental sustainability occupies the highest priority. If the environmental capacity lowers down, the goods delivered by the social system will also be lowered, thus affecting the economic system produced.</a:t>
            </a:r>
          </a:p>
        </p:txBody>
      </p:sp>
    </p:spTree>
    <p:extLst>
      <p:ext uri="{BB962C8B-B14F-4D97-AF65-F5344CB8AC3E}">
        <p14:creationId xmlns:p14="http://schemas.microsoft.com/office/powerpoint/2010/main" val="644260341"/>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Gallery</Template>
  <TotalTime>4894</TotalTime>
  <Words>2469</Words>
  <Application>Microsoft Macintosh PowerPoint</Application>
  <PresentationFormat>Widescreen</PresentationFormat>
  <Paragraphs>122</Paragraphs>
  <Slides>23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23</vt:i4>
      </vt:variant>
    </vt:vector>
  </HeadingPairs>
  <TitlesOfParts>
    <vt:vector size="26" baseType="lpstr">
      <vt:lpstr>Arial</vt:lpstr>
      <vt:lpstr>Gill Sans MT</vt:lpstr>
      <vt:lpstr>Gallery</vt:lpstr>
      <vt:lpstr>TRIPARTITE NATURE OF ENVIRONMENT</vt:lpstr>
      <vt:lpstr>The Concept of Sustainability</vt:lpstr>
      <vt:lpstr>The Concept of Sustainability</vt:lpstr>
      <vt:lpstr>The Concept of Sustainability</vt:lpstr>
      <vt:lpstr>The Concept of Sustainability</vt:lpstr>
      <vt:lpstr>The Social Discourse on Sustainability  </vt:lpstr>
      <vt:lpstr>The Social Discourse on Sustainability</vt:lpstr>
      <vt:lpstr>Sustainability indicators </vt:lpstr>
      <vt:lpstr>Sustainability indicators </vt:lpstr>
      <vt:lpstr>Sustainability indicators </vt:lpstr>
      <vt:lpstr>Organizations working on the pillars of Sustainability </vt:lpstr>
      <vt:lpstr>Social pillar of Sustainability </vt:lpstr>
      <vt:lpstr>Social pillar of Sustainability  </vt:lpstr>
      <vt:lpstr>Environmental pillar of Sustainability </vt:lpstr>
      <vt:lpstr>Environmental pillar of Sustainability </vt:lpstr>
      <vt:lpstr>Environmental pillar of Sustainability </vt:lpstr>
      <vt:lpstr>Economic pillar of Sustainability </vt:lpstr>
      <vt:lpstr>Economic pillar of Sustainability</vt:lpstr>
      <vt:lpstr>ecological footprint</vt:lpstr>
      <vt:lpstr>ecological footprint</vt:lpstr>
      <vt:lpstr>Viewpoints for the 3 Pillars of Sustainability</vt:lpstr>
      <vt:lpstr>Examples of sustainability indicators</vt:lpstr>
      <vt:lpstr>Conclusion: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aatif Siddique</dc:creator>
  <cp:lastModifiedBy>aatif Siddique</cp:lastModifiedBy>
  <cp:revision>37</cp:revision>
  <dcterms:created xsi:type="dcterms:W3CDTF">2020-03-25T06:23:17Z</dcterms:created>
  <dcterms:modified xsi:type="dcterms:W3CDTF">2020-03-29T11:19:48Z</dcterms:modified>
</cp:coreProperties>
</file>